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74" r:id="rId2"/>
    <p:sldId id="453" r:id="rId3"/>
    <p:sldId id="454" r:id="rId4"/>
    <p:sldId id="441" r:id="rId5"/>
    <p:sldId id="451" r:id="rId6"/>
    <p:sldId id="449" r:id="rId7"/>
    <p:sldId id="452" r:id="rId8"/>
    <p:sldId id="450" r:id="rId9"/>
    <p:sldId id="448" r:id="rId10"/>
    <p:sldId id="455" r:id="rId11"/>
    <p:sldId id="456" r:id="rId12"/>
    <p:sldId id="457" r:id="rId13"/>
    <p:sldId id="458" r:id="rId14"/>
    <p:sldId id="459" r:id="rId15"/>
    <p:sldId id="460" r:id="rId16"/>
    <p:sldId id="461" r:id="rId17"/>
    <p:sldId id="462" r:id="rId18"/>
    <p:sldId id="463" r:id="rId19"/>
    <p:sldId id="464" r:id="rId20"/>
    <p:sldId id="465" r:id="rId21"/>
    <p:sldId id="466" r:id="rId22"/>
    <p:sldId id="467" r:id="rId23"/>
    <p:sldId id="468" r:id="rId24"/>
    <p:sldId id="469" r:id="rId25"/>
    <p:sldId id="470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88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3.xml"/><Relationship Id="rId5" Type="http://schemas.openxmlformats.org/officeDocument/2006/relationships/slide" Target="slide24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2.jpeg"/><Relationship Id="rId7" Type="http://schemas.openxmlformats.org/officeDocument/2006/relationships/image" Target="../media/image3.e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107504" y="2523805"/>
            <a:ext cx="8856984" cy="7694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小数点</a:t>
            </a:r>
            <a:r>
              <a:rPr lang="zh-CN" altLang="en-US" sz="44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移动引起小数大小的变化</a:t>
            </a:r>
          </a:p>
        </p:txBody>
      </p:sp>
      <p:sp>
        <p:nvSpPr>
          <p:cNvPr id="32" name="矩形 31"/>
          <p:cNvSpPr/>
          <p:nvPr/>
        </p:nvSpPr>
        <p:spPr>
          <a:xfrm>
            <a:off x="1448586" y="3637150"/>
            <a:ext cx="65008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  人民币</a:t>
            </a:r>
            <a:r>
              <a:rPr lang="zh-CN" altLang="en-US" sz="4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的兑换</a:t>
            </a:r>
            <a:endParaRPr lang="zh-CN" altLang="en-US" sz="4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9664" y="629647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45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0" name="矩形 9"/>
          <p:cNvSpPr/>
          <p:nvPr/>
        </p:nvSpPr>
        <p:spPr>
          <a:xfrm>
            <a:off x="468230" y="1772655"/>
            <a:ext cx="8461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张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纸摞起来厚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 cm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纸有多厚？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80491" y="3173882"/>
            <a:ext cx="1834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1÷100=</a:t>
            </a:r>
            <a:endParaRPr lang="zh-CN" altLang="en-US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46151" y="3173882"/>
            <a:ext cx="2238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0.01(cm</a:t>
            </a:r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1562397" y="4212377"/>
            <a:ext cx="5313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张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A4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纸厚</a:t>
            </a:r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0.01cm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厚。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83846" y="428604"/>
            <a:ext cx="65742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47</a:t>
            </a:r>
            <a:r>
              <a:rPr lang="zh-CN" altLang="en-US" sz="3200" dirty="0">
                <a:latin typeface="+mj-ea"/>
                <a:ea typeface="+mj-ea"/>
              </a:rPr>
              <a:t>页练习十一第</a:t>
            </a:r>
            <a:r>
              <a:rPr lang="en-US" altLang="zh-CN" sz="3200" dirty="0">
                <a:latin typeface="+mj-ea"/>
                <a:ea typeface="+mj-ea"/>
              </a:rPr>
              <a:t>6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65951" y="3645024"/>
            <a:ext cx="87495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100 kg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小麦可以磨多少千克面粉？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1000 kg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呢？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68523" y="4149080"/>
            <a:ext cx="2404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0.85×100=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4008" y="4149080"/>
            <a:ext cx="2238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85(kg)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95736" y="4653136"/>
            <a:ext cx="2638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0.85×1000=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10247" y="4653136"/>
            <a:ext cx="2238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850(kg)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589" y="1177466"/>
            <a:ext cx="8495948" cy="196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1259632" y="3068960"/>
            <a:ext cx="1119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76899" y="3160272"/>
            <a:ext cx="17241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0.85 kg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127" y="5304110"/>
            <a:ext cx="81203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答：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kg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小麦可以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磨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面粉，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 kg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小麦可以磨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850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千克面粉。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261" y="1142984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rPr>
              <a:t>6.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96" y="1004676"/>
            <a:ext cx="8253198" cy="13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兑换人民币时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只需要将汇率乘兑换的数量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就是汇率乘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就是汇率乘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就是汇率乘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1000……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28596" y="2564904"/>
            <a:ext cx="8286808" cy="1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兑换人民币时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只需要将汇率的小数点进行移动就可以了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元人民币兑换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只要将汇率的小数点向右移动一位就可以了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元人民币兑换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只要将汇率的小数点向右移动两位就可以了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28596" y="4581128"/>
            <a:ext cx="8358246" cy="13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利用小数点移动的规律解决问题时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要注意是把这个数扩大还是缩小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移动一位乘或除以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移动两位乘或除以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572292" y="4162759"/>
            <a:ext cx="760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只节能灯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天可以少用电多少千瓦时？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36512" y="900009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47</a:t>
            </a:r>
            <a:r>
              <a:rPr lang="zh-CN" altLang="en-US" sz="3200" dirty="0">
                <a:latin typeface="+mn-ea"/>
                <a:ea typeface="+mn-ea"/>
              </a:rPr>
              <a:t>页练习十一第</a:t>
            </a:r>
            <a:r>
              <a:rPr lang="en-US" altLang="zh-CN" sz="3200" dirty="0" smtClean="0">
                <a:latin typeface="+mn-ea"/>
                <a:ea typeface="+mn-ea"/>
              </a:rPr>
              <a:t>7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0774" y="4788441"/>
            <a:ext cx="2507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j-ea"/>
                <a:ea typeface="+mj-ea"/>
              </a:rPr>
              <a:t>320÷1000=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34183" y="4788441"/>
            <a:ext cx="310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+mj-ea"/>
                <a:ea typeface="+mj-ea"/>
              </a:rPr>
              <a:t>0.32(</a:t>
            </a:r>
            <a:r>
              <a:rPr lang="zh-CN" altLang="en-US" sz="3600" dirty="0">
                <a:latin typeface="+mj-ea"/>
                <a:ea typeface="+mj-ea"/>
              </a:rPr>
              <a:t>千瓦时</a:t>
            </a:r>
            <a:r>
              <a:rPr lang="en-US" altLang="zh-CN" sz="3600" dirty="0" smtClean="0">
                <a:latin typeface="+mj-ea"/>
                <a:ea typeface="+mj-ea"/>
              </a:rPr>
              <a:t>)</a:t>
            </a:r>
            <a:endParaRPr lang="en-US" altLang="zh-CN" sz="3600" dirty="0"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247748" y="5434772"/>
            <a:ext cx="88962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答：</a:t>
            </a:r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只节能灯</a:t>
            </a:r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天可以少用电</a:t>
            </a:r>
            <a:r>
              <a:rPr lang="en-US" altLang="zh-CN" sz="3600" dirty="0" smtClean="0">
                <a:solidFill>
                  <a:srgbClr val="C00000"/>
                </a:solidFill>
                <a:latin typeface="+mn-ea"/>
                <a:ea typeface="+mn-ea"/>
              </a:rPr>
              <a:t>0.32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千瓦时</a:t>
            </a:r>
            <a:r>
              <a:rPr lang="zh-CN" altLang="en-US" sz="3600" dirty="0">
                <a:solidFill>
                  <a:srgbClr val="C00000"/>
                </a:solidFill>
                <a:latin typeface="+mn-ea"/>
                <a:ea typeface="+mn-ea"/>
              </a:rPr>
              <a:t>。</a:t>
            </a:r>
            <a:endParaRPr lang="zh-CN" altLang="zh-CN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68236" y="1415678"/>
            <a:ext cx="595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484784"/>
            <a:ext cx="5507471" cy="2641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flipH="1">
            <a:off x="500034" y="3357562"/>
            <a:ext cx="85037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个成人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天大约需要多少克食盐？合多少千克？再估一估，一年大约需要多少千克食盐？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5786" y="500042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47</a:t>
            </a:r>
            <a:r>
              <a:rPr lang="zh-CN" altLang="en-US" sz="3200" dirty="0">
                <a:latin typeface="+mn-ea"/>
                <a:ea typeface="+mn-ea"/>
              </a:rPr>
              <a:t>页练习十一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544" y="4429132"/>
            <a:ext cx="1834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100×6=</a:t>
            </a:r>
            <a:endParaRPr lang="zh-CN" altLang="en-US" sz="36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51720" y="4429132"/>
            <a:ext cx="1699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600(g)</a:t>
            </a:r>
          </a:p>
        </p:txBody>
      </p:sp>
      <p:sp>
        <p:nvSpPr>
          <p:cNvPr id="20" name="矩形 19"/>
          <p:cNvSpPr/>
          <p:nvPr/>
        </p:nvSpPr>
        <p:spPr>
          <a:xfrm flipH="1">
            <a:off x="571472" y="5066426"/>
            <a:ext cx="81439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个成人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天大约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需要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600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克食盐，合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千克，一年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大约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需要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2.4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千克食盐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68236" y="1071546"/>
            <a:ext cx="595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09756" y="4437843"/>
            <a:ext cx="1370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600g=</a:t>
            </a:r>
            <a:endParaRPr lang="zh-CN" altLang="en-US" sz="36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20072" y="4437843"/>
            <a:ext cx="1699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0.6 kg</a:t>
            </a:r>
            <a:endParaRPr lang="en-US" altLang="zh-CN" sz="36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35194" y="4437843"/>
            <a:ext cx="1699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2.4 kg</a:t>
            </a:r>
            <a:endParaRPr lang="en-US" altLang="zh-CN" sz="36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541"/>
          <a:stretch>
            <a:fillRect/>
          </a:stretch>
        </p:blipFill>
        <p:spPr bwMode="auto">
          <a:xfrm>
            <a:off x="503524" y="1214422"/>
            <a:ext cx="4568542" cy="208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311" r="17439"/>
          <a:stretch>
            <a:fillRect/>
          </a:stretch>
        </p:blipFill>
        <p:spPr bwMode="auto">
          <a:xfrm>
            <a:off x="5143504" y="1214422"/>
            <a:ext cx="2286016" cy="208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571612"/>
            <a:ext cx="1500198" cy="148540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14" y="1214422"/>
            <a:ext cx="7745514" cy="296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261388" y="1071546"/>
            <a:ext cx="595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87624" y="4357695"/>
            <a:ext cx="4132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(10000÷100)×</a:t>
            </a:r>
            <a:r>
              <a:rPr lang="en-US" altLang="zh-CN" sz="36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82=</a:t>
            </a:r>
            <a:endParaRPr lang="zh-CN" altLang="en-US" sz="36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91488" y="4357694"/>
            <a:ext cx="2779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8200(</a:t>
            </a:r>
            <a:r>
              <a:rPr lang="zh-CN" altLang="en-US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件</a:t>
            </a:r>
            <a:r>
              <a:rPr lang="en-US" altLang="zh-CN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3" name="矩形 22"/>
          <p:cNvSpPr/>
          <p:nvPr/>
        </p:nvSpPr>
        <p:spPr>
          <a:xfrm flipH="1">
            <a:off x="785786" y="4942470"/>
            <a:ext cx="76438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这批产品一共有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万件，达到一等品标准的大约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8200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件。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6919" y="571480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47</a:t>
            </a:r>
            <a:r>
              <a:rPr lang="zh-CN" altLang="en-US" sz="3200" dirty="0">
                <a:latin typeface="+mn-ea"/>
                <a:ea typeface="+mn-ea"/>
              </a:rPr>
              <a:t>页练习十一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9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390636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-81040" y="958350"/>
            <a:ext cx="9180512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小数点向右移动一位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小数就扩大到原来的</a:t>
            </a:r>
          </a:p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就是把这个小数乘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。小数点向左移动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小数就缩小到原数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相当于把这个小数除以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36512" y="3356992"/>
            <a:ext cx="9180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0.09,0.009,0.090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三个数中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计数单位相同而数值不同的是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);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数值相同但计数单位不同的是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35496" y="5129897"/>
            <a:ext cx="9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35.7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缩小到原数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0.0357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扩大到原数的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倍结果相同。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66046" y="1988840"/>
            <a:ext cx="391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59259" y="2357591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453444" y="2501607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562763" y="4941168"/>
            <a:ext cx="391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27984" y="5385410"/>
            <a:ext cx="5982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472338" y="5517232"/>
            <a:ext cx="54094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323528" y="1556792"/>
            <a:ext cx="5982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36096" y="1602382"/>
            <a:ext cx="5982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187624" y="2209219"/>
            <a:ext cx="5966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两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699792" y="2703622"/>
            <a:ext cx="8050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92345" y="3941767"/>
            <a:ext cx="1218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0.090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80577" y="3941767"/>
            <a:ext cx="1218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0.009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559173" y="4593322"/>
            <a:ext cx="10118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12625" y="4593322"/>
            <a:ext cx="1218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0.090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102675" y="5745450"/>
            <a:ext cx="8050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108445" y="623590"/>
            <a:ext cx="748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（基础题）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直接写出得数。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43648" y="133934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70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512" y="1349893"/>
            <a:ext cx="2638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0.07×1000=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32040" y="1349892"/>
            <a:ext cx="2404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12.3×100=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358" y="2505090"/>
            <a:ext cx="21707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0.2×100=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43348" y="2505089"/>
            <a:ext cx="2638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937.2÷100=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42580" y="1340054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1230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11600" y="2502960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64856" y="2492182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9.372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3470" y="3729226"/>
            <a:ext cx="26388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3.25÷1000=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68460" y="3729225"/>
            <a:ext cx="28729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0.03×10000=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683812" y="3716318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0.00325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01669" y="3716318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300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1520" y="4953362"/>
            <a:ext cx="3340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1.00101×1000=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96510" y="4953361"/>
            <a:ext cx="33361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2.8×100÷100=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91720" y="4940454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1001.01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116305" y="4940454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2.8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6" grpId="0"/>
      <p:bldP spid="27" grpId="0"/>
      <p:bldP spid="30" grpId="0"/>
      <p:bldP spid="31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00034" y="500042"/>
            <a:ext cx="6429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这些小数去掉小数点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原数大小有什么变化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6921" y="4656038"/>
            <a:ext cx="10118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0.56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0316" y="1916832"/>
            <a:ext cx="805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0.7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3528" y="3284984"/>
            <a:ext cx="12186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0.604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6831" y="1919734"/>
            <a:ext cx="6588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+mj-ea"/>
                <a:ea typeface="+mj-ea"/>
              </a:rPr>
              <a:t>0</a:t>
            </a:r>
            <a:r>
              <a:rPr lang="en-US" altLang="zh-CN" sz="3200" i="1" dirty="0">
                <a:latin typeface="+mj-ea"/>
                <a:ea typeface="+mj-ea"/>
              </a:rPr>
              <a:t>.</a:t>
            </a:r>
            <a:r>
              <a:rPr lang="en-US" altLang="zh-CN" sz="3200" dirty="0">
                <a:latin typeface="+mj-ea"/>
                <a:ea typeface="+mj-ea"/>
              </a:rPr>
              <a:t>7</a:t>
            </a:r>
            <a:r>
              <a:rPr lang="zh-CN" altLang="zh-CN" sz="3200" dirty="0">
                <a:latin typeface="+mj-ea"/>
                <a:ea typeface="+mj-ea"/>
              </a:rPr>
              <a:t>去掉小数点</a:t>
            </a:r>
            <a:r>
              <a:rPr lang="en-US" altLang="zh-CN" sz="3200" dirty="0">
                <a:latin typeface="+mj-ea"/>
                <a:ea typeface="+mj-ea"/>
              </a:rPr>
              <a:t>,</a:t>
            </a:r>
            <a:r>
              <a:rPr lang="zh-CN" altLang="zh-CN" sz="3200" dirty="0">
                <a:latin typeface="+mj-ea"/>
                <a:ea typeface="+mj-ea"/>
              </a:rPr>
              <a:t>就是把</a:t>
            </a:r>
            <a:r>
              <a:rPr lang="en-US" altLang="zh-CN" sz="3200" dirty="0">
                <a:latin typeface="+mj-ea"/>
                <a:ea typeface="+mj-ea"/>
              </a:rPr>
              <a:t>0</a:t>
            </a:r>
            <a:r>
              <a:rPr lang="en-US" altLang="zh-CN" sz="3200" i="1" dirty="0">
                <a:latin typeface="+mj-ea"/>
                <a:ea typeface="+mj-ea"/>
              </a:rPr>
              <a:t>.</a:t>
            </a:r>
            <a:r>
              <a:rPr lang="en-US" altLang="zh-CN" sz="3200" dirty="0">
                <a:latin typeface="+mj-ea"/>
                <a:ea typeface="+mj-ea"/>
              </a:rPr>
              <a:t>7</a:t>
            </a:r>
            <a:r>
              <a:rPr lang="zh-CN" altLang="zh-CN" sz="3200" dirty="0">
                <a:latin typeface="+mj-ea"/>
                <a:ea typeface="+mj-ea"/>
              </a:rPr>
              <a:t>扩大到原数的</a:t>
            </a:r>
            <a:r>
              <a:rPr lang="en-US" altLang="zh-CN" sz="3200" dirty="0">
                <a:latin typeface="+mj-ea"/>
                <a:ea typeface="+mj-ea"/>
              </a:rPr>
              <a:t>10</a:t>
            </a:r>
            <a:r>
              <a:rPr lang="zh-CN" altLang="zh-CN" sz="3200" dirty="0" smtClean="0">
                <a:latin typeface="+mj-ea"/>
                <a:ea typeface="+mj-ea"/>
              </a:rPr>
              <a:t>倍</a:t>
            </a:r>
            <a:r>
              <a:rPr lang="zh-CN" altLang="en-US" sz="3200" dirty="0" smtClean="0">
                <a:latin typeface="+mj-ea"/>
                <a:ea typeface="+mj-ea"/>
              </a:rPr>
              <a:t>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6831" y="3287886"/>
            <a:ext cx="6588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+mj-ea"/>
                <a:ea typeface="+mj-ea"/>
              </a:rPr>
              <a:t>0</a:t>
            </a:r>
            <a:r>
              <a:rPr lang="en-US" altLang="zh-CN" sz="3200" i="1" dirty="0">
                <a:latin typeface="+mj-ea"/>
                <a:ea typeface="+mj-ea"/>
              </a:rPr>
              <a:t>.</a:t>
            </a:r>
            <a:r>
              <a:rPr lang="en-US" altLang="zh-CN" sz="3200" dirty="0">
                <a:latin typeface="+mj-ea"/>
                <a:ea typeface="+mj-ea"/>
              </a:rPr>
              <a:t>604</a:t>
            </a:r>
            <a:r>
              <a:rPr lang="zh-CN" altLang="zh-CN" sz="3200" dirty="0">
                <a:latin typeface="+mj-ea"/>
                <a:ea typeface="+mj-ea"/>
              </a:rPr>
              <a:t>去掉小数点</a:t>
            </a:r>
            <a:r>
              <a:rPr lang="en-US" altLang="zh-CN" sz="3200" dirty="0">
                <a:latin typeface="+mj-ea"/>
                <a:ea typeface="+mj-ea"/>
              </a:rPr>
              <a:t>,</a:t>
            </a:r>
            <a:r>
              <a:rPr lang="zh-CN" altLang="zh-CN" sz="3200" dirty="0">
                <a:latin typeface="+mj-ea"/>
                <a:ea typeface="+mj-ea"/>
              </a:rPr>
              <a:t>就是把</a:t>
            </a:r>
            <a:r>
              <a:rPr lang="en-US" altLang="zh-CN" sz="3200" dirty="0">
                <a:latin typeface="+mj-ea"/>
                <a:ea typeface="+mj-ea"/>
              </a:rPr>
              <a:t>0</a:t>
            </a:r>
            <a:r>
              <a:rPr lang="en-US" altLang="zh-CN" sz="3200" i="1" dirty="0">
                <a:latin typeface="+mj-ea"/>
                <a:ea typeface="+mj-ea"/>
              </a:rPr>
              <a:t>.</a:t>
            </a:r>
            <a:r>
              <a:rPr lang="en-US" altLang="zh-CN" sz="3200" dirty="0">
                <a:latin typeface="+mj-ea"/>
                <a:ea typeface="+mj-ea"/>
              </a:rPr>
              <a:t>604</a:t>
            </a:r>
            <a:r>
              <a:rPr lang="zh-CN" altLang="zh-CN" sz="3200" dirty="0">
                <a:latin typeface="+mj-ea"/>
                <a:ea typeface="+mj-ea"/>
              </a:rPr>
              <a:t>扩大到原数的</a:t>
            </a:r>
            <a:r>
              <a:rPr lang="en-US" altLang="zh-CN" sz="3200" dirty="0">
                <a:latin typeface="+mj-ea"/>
                <a:ea typeface="+mj-ea"/>
              </a:rPr>
              <a:t>1000</a:t>
            </a:r>
            <a:r>
              <a:rPr lang="zh-CN" altLang="zh-CN" sz="3200" dirty="0" smtClean="0">
                <a:latin typeface="+mj-ea"/>
                <a:ea typeface="+mj-ea"/>
              </a:rPr>
              <a:t>倍</a:t>
            </a:r>
            <a:r>
              <a:rPr lang="zh-CN" altLang="en-US" sz="3200" dirty="0" smtClean="0">
                <a:latin typeface="+mj-ea"/>
                <a:ea typeface="+mj-ea"/>
              </a:rPr>
              <a:t>。</a:t>
            </a:r>
            <a:r>
              <a:rPr lang="zh-CN" altLang="zh-CN" sz="3200" i="1" dirty="0">
                <a:latin typeface="+mj-ea"/>
                <a:ea typeface="+mj-ea"/>
              </a:rPr>
              <a:t>　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6831" y="4656038"/>
            <a:ext cx="6588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+mj-ea"/>
                <a:ea typeface="+mj-ea"/>
              </a:rPr>
              <a:t>0</a:t>
            </a:r>
            <a:r>
              <a:rPr lang="en-US" altLang="zh-CN" sz="3200" i="1" dirty="0">
                <a:latin typeface="+mj-ea"/>
                <a:ea typeface="+mj-ea"/>
              </a:rPr>
              <a:t>.</a:t>
            </a:r>
            <a:r>
              <a:rPr lang="en-US" altLang="zh-CN" sz="3200" dirty="0">
                <a:latin typeface="+mj-ea"/>
                <a:ea typeface="+mj-ea"/>
              </a:rPr>
              <a:t>56</a:t>
            </a:r>
            <a:r>
              <a:rPr lang="zh-CN" altLang="zh-CN" sz="3200" dirty="0">
                <a:latin typeface="+mj-ea"/>
                <a:ea typeface="+mj-ea"/>
              </a:rPr>
              <a:t>去掉小数点</a:t>
            </a:r>
            <a:r>
              <a:rPr lang="en-US" altLang="zh-CN" sz="3200" dirty="0">
                <a:latin typeface="+mj-ea"/>
                <a:ea typeface="+mj-ea"/>
              </a:rPr>
              <a:t>,</a:t>
            </a:r>
            <a:r>
              <a:rPr lang="zh-CN" altLang="zh-CN" sz="3200" dirty="0">
                <a:latin typeface="+mj-ea"/>
                <a:ea typeface="+mj-ea"/>
              </a:rPr>
              <a:t>就是把</a:t>
            </a:r>
            <a:r>
              <a:rPr lang="en-US" altLang="zh-CN" sz="3200" dirty="0">
                <a:latin typeface="+mj-ea"/>
                <a:ea typeface="+mj-ea"/>
              </a:rPr>
              <a:t>0</a:t>
            </a:r>
            <a:r>
              <a:rPr lang="en-US" altLang="zh-CN" sz="3200" i="1" dirty="0">
                <a:latin typeface="+mj-ea"/>
                <a:ea typeface="+mj-ea"/>
              </a:rPr>
              <a:t>.</a:t>
            </a:r>
            <a:r>
              <a:rPr lang="en-US" altLang="zh-CN" sz="3200" dirty="0">
                <a:latin typeface="+mj-ea"/>
                <a:ea typeface="+mj-ea"/>
              </a:rPr>
              <a:t>56</a:t>
            </a:r>
            <a:r>
              <a:rPr lang="zh-CN" altLang="zh-CN" sz="3200" dirty="0">
                <a:latin typeface="+mj-ea"/>
                <a:ea typeface="+mj-ea"/>
              </a:rPr>
              <a:t>扩大到原数的</a:t>
            </a:r>
            <a:r>
              <a:rPr lang="en-US" altLang="zh-CN" sz="3200" dirty="0">
                <a:latin typeface="+mj-ea"/>
                <a:ea typeface="+mj-ea"/>
              </a:rPr>
              <a:t>100</a:t>
            </a:r>
            <a:r>
              <a:rPr lang="zh-CN" altLang="zh-CN" sz="3200" dirty="0" smtClean="0">
                <a:latin typeface="+mj-ea"/>
                <a:ea typeface="+mj-ea"/>
              </a:rPr>
              <a:t>倍</a:t>
            </a:r>
            <a:r>
              <a:rPr lang="zh-CN" altLang="en-US" sz="3200" dirty="0" smtClean="0">
                <a:latin typeface="+mj-ea"/>
                <a:ea typeface="+mj-ea"/>
              </a:rPr>
              <a:t>。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108445" y="623590"/>
            <a:ext cx="74878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（易错题）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 flipH="1">
            <a:off x="-36512" y="1271662"/>
            <a:ext cx="96490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去掉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5.81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的小数点后所得的数是原数的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 flipH="1">
            <a:off x="-36512" y="2276872"/>
            <a:ext cx="9217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把一个数扩大到它的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只要在这个数的末尾添上两个“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就可以了。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-72008" y="3636313"/>
            <a:ext cx="9180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0.06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先缩小到它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再扩大到所得数的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就变成了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-36512" y="5151383"/>
            <a:ext cx="91805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将最大的三位数缩小到它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得数是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9.99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7668344" y="3189749"/>
            <a:ext cx="10033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7817172" y="1772816"/>
            <a:ext cx="10033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7656905" y="4549953"/>
            <a:ext cx="10033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44" name="Text Box 9"/>
          <p:cNvSpPr txBox="1">
            <a:spLocks noChangeArrowheads="1"/>
          </p:cNvSpPr>
          <p:nvPr/>
        </p:nvSpPr>
        <p:spPr bwMode="auto">
          <a:xfrm>
            <a:off x="7740352" y="5652537"/>
            <a:ext cx="10033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  <a:endParaRPr lang="zh-CN" altLang="en-US" sz="4000" dirty="0"/>
          </a:p>
        </p:txBody>
      </p:sp>
      <p:sp>
        <p:nvSpPr>
          <p:cNvPr id="48" name="TextBox 47"/>
          <p:cNvSpPr txBox="1"/>
          <p:nvPr/>
        </p:nvSpPr>
        <p:spPr>
          <a:xfrm>
            <a:off x="4427984" y="355559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33799" y="392434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4378153" y="4068361"/>
            <a:ext cx="540945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783195" y="49150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67171" y="5283786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639179" y="5427802"/>
            <a:ext cx="71084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utoUpdateAnimBg="0"/>
      <p:bldP spid="42" grpId="0" bldLvl="0" autoUpdateAnimBg="0"/>
      <p:bldP spid="43" grpId="0" bldLvl="0" autoUpdateAnimBg="0"/>
      <p:bldP spid="44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08445" y="476672"/>
            <a:ext cx="799194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在○里填上“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×”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或“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÷”,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里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填上适当的数。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55576" y="1232191"/>
            <a:ext cx="576064" cy="3966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512" y="1908121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0.25</a:t>
            </a:r>
            <a:endParaRPr lang="zh-CN" altLang="en-US" sz="3200" dirty="0"/>
          </a:p>
        </p:txBody>
      </p:sp>
      <p:sp>
        <p:nvSpPr>
          <p:cNvPr id="30" name="椭圆 29"/>
          <p:cNvSpPr/>
          <p:nvPr/>
        </p:nvSpPr>
        <p:spPr>
          <a:xfrm>
            <a:off x="1089951" y="1908121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1" name="矩形 30"/>
          <p:cNvSpPr/>
          <p:nvPr/>
        </p:nvSpPr>
        <p:spPr>
          <a:xfrm>
            <a:off x="2720261" y="1908121"/>
            <a:ext cx="915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=2.5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1763688" y="1908121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907704" y="190812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6106" y="1908121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20072" y="1916832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0.372</a:t>
            </a:r>
            <a:endParaRPr lang="zh-CN" altLang="en-US" sz="3200" dirty="0"/>
          </a:p>
        </p:txBody>
      </p:sp>
      <p:sp>
        <p:nvSpPr>
          <p:cNvPr id="38" name="椭圆 37"/>
          <p:cNvSpPr/>
          <p:nvPr/>
        </p:nvSpPr>
        <p:spPr>
          <a:xfrm>
            <a:off x="6346535" y="1916832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9" name="矩形 38"/>
          <p:cNvSpPr/>
          <p:nvPr/>
        </p:nvSpPr>
        <p:spPr>
          <a:xfrm>
            <a:off x="7976845" y="1916832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=3.72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7020272" y="1916832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11616" y="3051538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0.578</a:t>
            </a:r>
            <a:endParaRPr lang="zh-CN" altLang="en-US" sz="3200" dirty="0"/>
          </a:p>
        </p:txBody>
      </p:sp>
      <p:sp>
        <p:nvSpPr>
          <p:cNvPr id="42" name="椭圆 41"/>
          <p:cNvSpPr/>
          <p:nvPr/>
        </p:nvSpPr>
        <p:spPr>
          <a:xfrm>
            <a:off x="1089951" y="3051538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3" name="矩形 42"/>
          <p:cNvSpPr/>
          <p:nvPr/>
        </p:nvSpPr>
        <p:spPr>
          <a:xfrm>
            <a:off x="2720261" y="3051538"/>
            <a:ext cx="1540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=0.0578</a:t>
            </a:r>
            <a:endParaRPr lang="zh-CN" altLang="en-US" sz="3200" dirty="0"/>
          </a:p>
        </p:txBody>
      </p:sp>
      <p:sp>
        <p:nvSpPr>
          <p:cNvPr id="44" name="矩形 43"/>
          <p:cNvSpPr/>
          <p:nvPr/>
        </p:nvSpPr>
        <p:spPr>
          <a:xfrm>
            <a:off x="1763688" y="3051538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5220072" y="3060249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3.141</a:t>
            </a:r>
            <a:endParaRPr lang="zh-CN" altLang="en-US" sz="3200" dirty="0"/>
          </a:p>
        </p:txBody>
      </p:sp>
      <p:sp>
        <p:nvSpPr>
          <p:cNvPr id="46" name="椭圆 45"/>
          <p:cNvSpPr/>
          <p:nvPr/>
        </p:nvSpPr>
        <p:spPr>
          <a:xfrm>
            <a:off x="6346535" y="3060249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7" name="矩形 46"/>
          <p:cNvSpPr/>
          <p:nvPr/>
        </p:nvSpPr>
        <p:spPr>
          <a:xfrm>
            <a:off x="7976845" y="3060249"/>
            <a:ext cx="1223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=3141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7020272" y="3060249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815122" y="414908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÷</a:t>
            </a:r>
            <a:endParaRPr lang="zh-CN" altLang="en-US" sz="3200" dirty="0"/>
          </a:p>
        </p:txBody>
      </p:sp>
      <p:sp>
        <p:nvSpPr>
          <p:cNvPr id="51" name="矩形 50"/>
          <p:cNvSpPr/>
          <p:nvPr/>
        </p:nvSpPr>
        <p:spPr>
          <a:xfrm>
            <a:off x="2695365" y="4149080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=6.83</a:t>
            </a:r>
            <a:endParaRPr lang="zh-CN" altLang="en-US" sz="3200" dirty="0"/>
          </a:p>
        </p:txBody>
      </p:sp>
      <p:sp>
        <p:nvSpPr>
          <p:cNvPr id="52" name="矩形 51"/>
          <p:cNvSpPr/>
          <p:nvPr/>
        </p:nvSpPr>
        <p:spPr>
          <a:xfrm>
            <a:off x="879018" y="4149080"/>
            <a:ext cx="936104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539552" y="522920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2.01</a:t>
            </a:r>
            <a:endParaRPr lang="zh-CN" altLang="en-US" sz="3200" dirty="0"/>
          </a:p>
        </p:txBody>
      </p:sp>
      <p:sp>
        <p:nvSpPr>
          <p:cNvPr id="58" name="椭圆 57"/>
          <p:cNvSpPr/>
          <p:nvPr/>
        </p:nvSpPr>
        <p:spPr>
          <a:xfrm>
            <a:off x="1479840" y="5229200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9" name="矩形 58"/>
          <p:cNvSpPr/>
          <p:nvPr/>
        </p:nvSpPr>
        <p:spPr>
          <a:xfrm>
            <a:off x="2695365" y="5229200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=201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>
            <a:off x="5145582" y="5237911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20100</a:t>
            </a:r>
            <a:endParaRPr lang="zh-CN" altLang="en-US" sz="3200" dirty="0"/>
          </a:p>
        </p:txBody>
      </p:sp>
      <p:sp>
        <p:nvSpPr>
          <p:cNvPr id="62" name="椭圆 61"/>
          <p:cNvSpPr/>
          <p:nvPr/>
        </p:nvSpPr>
        <p:spPr>
          <a:xfrm>
            <a:off x="6321639" y="5237911"/>
            <a:ext cx="529721" cy="5297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3" name="矩形 62"/>
          <p:cNvSpPr/>
          <p:nvPr/>
        </p:nvSpPr>
        <p:spPr>
          <a:xfrm>
            <a:off x="7524328" y="5237911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=201</a:t>
            </a:r>
            <a:endParaRPr lang="zh-CN" altLang="en-US" sz="3200" dirty="0"/>
          </a:p>
        </p:txBody>
      </p:sp>
      <p:sp>
        <p:nvSpPr>
          <p:cNvPr id="65" name="矩形 64"/>
          <p:cNvSpPr/>
          <p:nvPr/>
        </p:nvSpPr>
        <p:spPr>
          <a:xfrm>
            <a:off x="2242361" y="414908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zh-CN" altLang="en-US" sz="3200" dirty="0"/>
          </a:p>
        </p:txBody>
      </p:sp>
      <p:sp>
        <p:nvSpPr>
          <p:cNvPr id="66" name="矩形 65"/>
          <p:cNvSpPr/>
          <p:nvPr/>
        </p:nvSpPr>
        <p:spPr>
          <a:xfrm>
            <a:off x="6639658" y="414908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×</a:t>
            </a:r>
            <a:endParaRPr lang="zh-CN" altLang="en-US" sz="3200" dirty="0"/>
          </a:p>
        </p:txBody>
      </p:sp>
      <p:sp>
        <p:nvSpPr>
          <p:cNvPr id="67" name="矩形 66"/>
          <p:cNvSpPr/>
          <p:nvPr/>
        </p:nvSpPr>
        <p:spPr>
          <a:xfrm>
            <a:off x="7480422" y="4149080"/>
            <a:ext cx="1124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=6.83</a:t>
            </a:r>
            <a:endParaRPr lang="zh-CN" altLang="en-US" sz="3200" dirty="0"/>
          </a:p>
        </p:txBody>
      </p:sp>
      <p:sp>
        <p:nvSpPr>
          <p:cNvPr id="68" name="矩形 67"/>
          <p:cNvSpPr/>
          <p:nvPr/>
        </p:nvSpPr>
        <p:spPr>
          <a:xfrm>
            <a:off x="5631546" y="4149080"/>
            <a:ext cx="1071560" cy="567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027418" y="414908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zh-CN" altLang="en-US" sz="3200" dirty="0"/>
          </a:p>
        </p:txBody>
      </p:sp>
      <p:sp>
        <p:nvSpPr>
          <p:cNvPr id="70" name="矩形 69"/>
          <p:cNvSpPr/>
          <p:nvPr/>
        </p:nvSpPr>
        <p:spPr>
          <a:xfrm>
            <a:off x="1979712" y="522920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100</a:t>
            </a:r>
            <a:endParaRPr lang="zh-CN" altLang="en-US" sz="3200" dirty="0"/>
          </a:p>
        </p:txBody>
      </p:sp>
      <p:sp>
        <p:nvSpPr>
          <p:cNvPr id="71" name="矩形 70"/>
          <p:cNvSpPr/>
          <p:nvPr/>
        </p:nvSpPr>
        <p:spPr>
          <a:xfrm>
            <a:off x="6876256" y="523791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100</a:t>
            </a:r>
            <a:endParaRPr lang="zh-CN" altLang="en-US" sz="3200" dirty="0"/>
          </a:p>
        </p:txBody>
      </p:sp>
      <p:sp>
        <p:nvSpPr>
          <p:cNvPr id="72" name="矩形 71"/>
          <p:cNvSpPr/>
          <p:nvPr/>
        </p:nvSpPr>
        <p:spPr>
          <a:xfrm>
            <a:off x="7210913" y="191683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339315" y="1916832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915206" y="3060249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43608" y="3060249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÷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010157" y="3068960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1000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339315" y="3068960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99592" y="4130068"/>
            <a:ext cx="1209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68.3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580112" y="4149080"/>
            <a:ext cx="1209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0.683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403648" y="5220489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×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300192" y="5229200"/>
            <a:ext cx="7275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÷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84571" y="911622"/>
            <a:ext cx="748789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难点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元人民币可以换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0.1563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美元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我用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万元人民币可以换多少美元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1600" y="2852936"/>
            <a:ext cx="36695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j-ea"/>
                <a:ea typeface="+mj-ea"/>
              </a:rPr>
              <a:t>0.1563×100000=</a:t>
            </a:r>
            <a:endParaRPr lang="zh-CN" altLang="en-US" sz="3600" dirty="0"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94223" y="2852936"/>
            <a:ext cx="310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+mj-ea"/>
                <a:ea typeface="+mj-ea"/>
              </a:rPr>
              <a:t>15630(</a:t>
            </a:r>
            <a:r>
              <a:rPr lang="zh-CN" altLang="en-US" sz="3600" dirty="0">
                <a:latin typeface="+mj-ea"/>
                <a:ea typeface="+mj-ea"/>
              </a:rPr>
              <a:t>美元</a:t>
            </a:r>
            <a:r>
              <a:rPr lang="en-US" altLang="zh-CN" sz="3600" dirty="0">
                <a:latin typeface="+mj-ea"/>
                <a:ea typeface="+mj-ea"/>
              </a:rPr>
              <a:t>)</a:t>
            </a:r>
            <a:r>
              <a:rPr lang="zh-CN" altLang="en-US" sz="3600" dirty="0">
                <a:latin typeface="+mj-ea"/>
                <a:ea typeface="+mj-ea"/>
              </a:rPr>
              <a:t>　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568646" y="4294837"/>
            <a:ext cx="8395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+mn-ea"/>
                <a:ea typeface="+mn-ea"/>
              </a:rPr>
              <a:t>答：用</a:t>
            </a:r>
            <a:r>
              <a:rPr lang="en-US" altLang="zh-CN" sz="3600" dirty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r>
              <a:rPr lang="zh-CN" altLang="en-US" sz="3600" dirty="0">
                <a:solidFill>
                  <a:srgbClr val="C00000"/>
                </a:solidFill>
                <a:latin typeface="+mn-ea"/>
                <a:ea typeface="+mn-ea"/>
              </a:rPr>
              <a:t>万元人民币可以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换</a:t>
            </a:r>
            <a:r>
              <a:rPr lang="en-US" altLang="zh-CN" sz="3600" dirty="0">
                <a:solidFill>
                  <a:srgbClr val="C00000"/>
                </a:solidFill>
                <a:latin typeface="+mn-ea"/>
                <a:ea typeface="+mn-ea"/>
              </a:rPr>
              <a:t>15630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美元。</a:t>
            </a:r>
            <a:endParaRPr lang="zh-CN" altLang="zh-CN" sz="36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42910" y="620688"/>
            <a:ext cx="731346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个人一天能吃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千克食盐。照这样计算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,10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个人一天能吃多少千克食盐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71403" y="3123597"/>
            <a:ext cx="37946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j-ea"/>
                <a:ea typeface="+mj-ea"/>
              </a:rPr>
              <a:t>7.5÷1000×10=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609465" y="3123565"/>
            <a:ext cx="377888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+mj-ea"/>
                <a:ea typeface="+mj-ea"/>
              </a:rPr>
              <a:t>0.075(</a:t>
            </a:r>
            <a:r>
              <a:rPr lang="zh-CN" altLang="en-US" sz="4000" dirty="0">
                <a:latin typeface="+mj-ea"/>
                <a:ea typeface="+mj-ea"/>
              </a:rPr>
              <a:t>千克</a:t>
            </a:r>
            <a:r>
              <a:rPr lang="en-US" altLang="zh-CN" sz="4000" dirty="0">
                <a:latin typeface="+mj-ea"/>
                <a:ea typeface="+mj-ea"/>
              </a:rPr>
              <a:t>)</a:t>
            </a:r>
          </a:p>
        </p:txBody>
      </p:sp>
      <p:sp>
        <p:nvSpPr>
          <p:cNvPr id="65" name="矩形 64"/>
          <p:cNvSpPr/>
          <p:nvPr/>
        </p:nvSpPr>
        <p:spPr>
          <a:xfrm flipH="1">
            <a:off x="467544" y="4366845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答：</a:t>
            </a:r>
            <a:r>
              <a:rPr lang="en-US" altLang="zh-CN" sz="3600" dirty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r>
              <a:rPr lang="zh-CN" altLang="en-US" sz="3600" dirty="0">
                <a:solidFill>
                  <a:srgbClr val="C00000"/>
                </a:solidFill>
                <a:latin typeface="+mn-ea"/>
                <a:ea typeface="+mn-ea"/>
              </a:rPr>
              <a:t>个人一天能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吃</a:t>
            </a:r>
            <a:r>
              <a:rPr lang="en-US" altLang="zh-CN" sz="3600" dirty="0">
                <a:solidFill>
                  <a:srgbClr val="C00000"/>
                </a:solidFill>
                <a:latin typeface="+mn-ea"/>
                <a:ea typeface="+mn-ea"/>
              </a:rPr>
              <a:t>0.075</a:t>
            </a:r>
            <a:r>
              <a:rPr lang="zh-CN" altLang="en-US" sz="3600" dirty="0" smtClean="0">
                <a:solidFill>
                  <a:srgbClr val="C00000"/>
                </a:solidFill>
                <a:latin typeface="+mn-ea"/>
                <a:ea typeface="+mn-ea"/>
              </a:rPr>
              <a:t>千克</a:t>
            </a:r>
            <a:r>
              <a:rPr lang="zh-CN" altLang="en-US" sz="3600" dirty="0">
                <a:solidFill>
                  <a:srgbClr val="C00000"/>
                </a:solidFill>
                <a:latin typeface="+mn-ea"/>
                <a:ea typeface="+mn-ea"/>
              </a:rPr>
              <a:t>食盐。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42761" y="836712"/>
            <a:ext cx="5077311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有一个长方形游泳池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把游泳池的长和宽分别缩小到原数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的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后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如图所示。</a:t>
            </a:r>
            <a:endParaRPr lang="en-US" altLang="zh-CN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 flipH="1">
            <a:off x="555924" y="2924944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求出游泳池实际的长和宽。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860032" y="3518430"/>
            <a:ext cx="2662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宽</a:t>
            </a:r>
            <a:r>
              <a:rPr lang="en-US" altLang="zh-CN" sz="3200" dirty="0">
                <a:latin typeface="+mn-ea"/>
                <a:ea typeface="+mn-ea"/>
              </a:rPr>
              <a:t>:0.2×100=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96684" y="3518430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20(</a:t>
            </a:r>
            <a:r>
              <a:rPr lang="zh-CN" altLang="en-US" sz="3200" dirty="0">
                <a:latin typeface="+mn-ea"/>
                <a:ea typeface="+mn-ea"/>
              </a:rPr>
              <a:t>米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 flipH="1">
            <a:off x="555924" y="4661847"/>
            <a:ext cx="6963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它的实际占地面积是多少平方米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30395" y="162880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14371" y="1997551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586379" y="2141567"/>
            <a:ext cx="71084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95536" y="3501008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长</a:t>
            </a:r>
            <a:r>
              <a:rPr lang="en-US" altLang="zh-CN" sz="3200" dirty="0">
                <a:latin typeface="+mn-ea"/>
                <a:ea typeface="+mn-ea"/>
              </a:rPr>
              <a:t>:</a:t>
            </a:r>
            <a:r>
              <a:rPr lang="en-US" altLang="zh-CN" sz="3200" dirty="0" smtClean="0">
                <a:latin typeface="+mn-ea"/>
                <a:ea typeface="+mn-ea"/>
              </a:rPr>
              <a:t>0.34×100= 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31840" y="3501008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34(</a:t>
            </a:r>
            <a:r>
              <a:rPr lang="zh-CN" altLang="en-US" sz="3200" dirty="0">
                <a:latin typeface="+mn-ea"/>
                <a:ea typeface="+mn-ea"/>
              </a:rPr>
              <a:t>米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1433" y="4022486"/>
            <a:ext cx="7603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答：游泳池</a:t>
            </a:r>
            <a:r>
              <a:rPr lang="zh-CN" altLang="en-US" sz="3200" dirty="0">
                <a:latin typeface="+mn-ea"/>
                <a:ea typeface="+mn-ea"/>
              </a:rPr>
              <a:t>实际的</a:t>
            </a:r>
            <a:r>
              <a:rPr lang="zh-CN" altLang="en-US" sz="3200" dirty="0" smtClean="0">
                <a:latin typeface="+mn-ea"/>
                <a:ea typeface="+mn-ea"/>
              </a:rPr>
              <a:t>长是</a:t>
            </a:r>
            <a:r>
              <a:rPr lang="en-US" altLang="zh-CN" sz="3200" dirty="0" smtClean="0">
                <a:latin typeface="+mn-ea"/>
                <a:ea typeface="+mn-ea"/>
              </a:rPr>
              <a:t>34</a:t>
            </a:r>
            <a:r>
              <a:rPr lang="zh-CN" altLang="en-US" sz="3200" dirty="0" smtClean="0">
                <a:latin typeface="+mn-ea"/>
                <a:ea typeface="+mn-ea"/>
              </a:rPr>
              <a:t>米，宽是</a:t>
            </a:r>
            <a:r>
              <a:rPr lang="en-US" altLang="zh-CN" sz="3200" dirty="0" smtClean="0">
                <a:latin typeface="+mn-ea"/>
                <a:ea typeface="+mn-ea"/>
              </a:rPr>
              <a:t>20</a:t>
            </a:r>
            <a:r>
              <a:rPr lang="zh-CN" altLang="en-US" sz="3200" dirty="0" smtClean="0">
                <a:latin typeface="+mn-ea"/>
                <a:ea typeface="+mn-ea"/>
              </a:rPr>
              <a:t>米。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37717" y="5093895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20×34=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96284" y="5093895"/>
            <a:ext cx="24545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680(</a:t>
            </a:r>
            <a:r>
              <a:rPr lang="zh-CN" altLang="en-US" sz="3200" dirty="0">
                <a:latin typeface="+mn-ea"/>
                <a:ea typeface="+mn-ea"/>
              </a:rPr>
              <a:t>平方米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30" name="矩形 29"/>
          <p:cNvSpPr/>
          <p:nvPr/>
        </p:nvSpPr>
        <p:spPr>
          <a:xfrm>
            <a:off x="749240" y="5580646"/>
            <a:ext cx="6984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答：它的实际占地面积</a:t>
            </a:r>
            <a:r>
              <a:rPr lang="zh-CN" altLang="en-US" sz="3200" dirty="0" smtClean="0"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latin typeface="+mn-ea"/>
                <a:ea typeface="+mn-ea"/>
              </a:rPr>
              <a:t>680</a:t>
            </a:r>
            <a:r>
              <a:rPr lang="zh-CN" altLang="en-US" sz="3200" dirty="0" smtClean="0">
                <a:latin typeface="+mn-ea"/>
                <a:ea typeface="+mn-ea"/>
              </a:rPr>
              <a:t>平方米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48064" y="908720"/>
            <a:ext cx="2636578" cy="15509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5724128" y="2412177"/>
            <a:ext cx="1423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0.34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19496" y="1340768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10" y="558209"/>
            <a:ext cx="6935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按照要求填写下面的表格。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47664" y="1484784"/>
            <a:ext cx="19920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缩小到</a:t>
            </a:r>
            <a:r>
              <a:rPr lang="zh-CN" altLang="en-US" sz="3200" dirty="0" smtClean="0">
                <a:solidFill>
                  <a:schemeClr val="tx1"/>
                </a:solidFill>
              </a:rPr>
              <a:t>原来的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96370" y="20434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3768" y="241217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588896" y="2556193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276890" y="211543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44561" y="2484185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101516" y="2628201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909862" y="20969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03075" y="246567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797260" y="2609690"/>
            <a:ext cx="699901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804076" y="1484784"/>
            <a:ext cx="19920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缩小到</a:t>
            </a:r>
            <a:r>
              <a:rPr lang="zh-CN" altLang="en-US" sz="3200" dirty="0" smtClean="0">
                <a:solidFill>
                  <a:schemeClr val="tx1"/>
                </a:solidFill>
              </a:rPr>
              <a:t>原来的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08332" y="1484784"/>
            <a:ext cx="19920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缩小到</a:t>
            </a:r>
            <a:r>
              <a:rPr lang="zh-CN" altLang="en-US" sz="3200" dirty="0" smtClean="0">
                <a:solidFill>
                  <a:schemeClr val="tx1"/>
                </a:solidFill>
              </a:rPr>
              <a:t>原来的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39552" y="3150489"/>
            <a:ext cx="9960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5.8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9552" y="3894147"/>
            <a:ext cx="9960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320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72344" y="4615742"/>
            <a:ext cx="703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015958" y="3140968"/>
            <a:ext cx="14039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0.58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76198" y="3140968"/>
            <a:ext cx="14039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0.058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36438" y="3140968"/>
            <a:ext cx="17639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0.0058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31982" y="3894147"/>
            <a:ext cx="14039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92222" y="3894147"/>
            <a:ext cx="14039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3.2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52462" y="3894147"/>
            <a:ext cx="176395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0.32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87966" y="4657635"/>
            <a:ext cx="14039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0.6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48206" y="4657635"/>
            <a:ext cx="140391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0.06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408446" y="4657635"/>
            <a:ext cx="176395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0.006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24310" y="1412776"/>
          <a:ext cx="7648090" cy="408587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62362"/>
                <a:gridCol w="2317839"/>
                <a:gridCol w="2107126"/>
                <a:gridCol w="2360763"/>
              </a:tblGrid>
              <a:tr h="174412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8058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8058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78058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zh-CN" sz="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7628" y="1309125"/>
            <a:ext cx="3361920" cy="22741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530" y="1309125"/>
            <a:ext cx="3418001" cy="2366874"/>
          </a:xfrm>
          <a:prstGeom prst="rect">
            <a:avLst/>
          </a:prstGeom>
        </p:spPr>
      </p:pic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4797628" y="4422999"/>
            <a:ext cx="713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重庆楼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3648463" y="593548"/>
            <a:ext cx="1862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美国旅游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14"/>
          <p:cNvSpPr txBox="1"/>
          <p:nvPr/>
        </p:nvSpPr>
        <p:spPr>
          <a:xfrm>
            <a:off x="2194" y="1392653"/>
            <a:ext cx="4653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国会大厦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0289" y="3721050"/>
            <a:ext cx="3622274" cy="245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314" y="3697913"/>
            <a:ext cx="3634406" cy="2502548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8253338" y="1274945"/>
            <a:ext cx="76063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梅西百货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7" t="9851" r="3426" b="10257"/>
          <a:stretch>
            <a:fillRect/>
          </a:stretch>
        </p:blipFill>
        <p:spPr>
          <a:xfrm>
            <a:off x="3310473" y="2669426"/>
            <a:ext cx="2448272" cy="1584176"/>
          </a:xfrm>
          <a:prstGeom prst="rect">
            <a:avLst/>
          </a:prstGeom>
        </p:spPr>
      </p:pic>
      <p:sp>
        <p:nvSpPr>
          <p:cNvPr id="52" name="TextBox 14"/>
          <p:cNvSpPr txBox="1"/>
          <p:nvPr/>
        </p:nvSpPr>
        <p:spPr>
          <a:xfrm>
            <a:off x="3660943" y="4146000"/>
            <a:ext cx="8273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国家公园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07"/>
          <a:stretch>
            <a:fillRect/>
          </a:stretch>
        </p:blipFill>
        <p:spPr>
          <a:xfrm>
            <a:off x="56635" y="1274945"/>
            <a:ext cx="9046594" cy="49327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39713" y="3161525"/>
            <a:ext cx="3570208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人民币的兑换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1" grpId="0"/>
      <p:bldP spid="14" grpId="0"/>
      <p:bldP spid="52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11378"/>
            <a:ext cx="74104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AutoShape 27"/>
          <p:cNvSpPr>
            <a:spLocks noChangeArrowheads="1"/>
          </p:cNvSpPr>
          <p:nvPr/>
        </p:nvSpPr>
        <p:spPr bwMode="auto">
          <a:xfrm>
            <a:off x="323528" y="1251338"/>
            <a:ext cx="3023418" cy="1606896"/>
          </a:xfrm>
          <a:prstGeom prst="wedgeRoundRectCallout">
            <a:avLst>
              <a:gd name="adj1" fmla="val 60083"/>
              <a:gd name="adj2" fmla="val 31639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我用1万元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人民币可以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换多少美元？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148" name="AutoShape 27"/>
          <p:cNvSpPr>
            <a:spLocks noChangeArrowheads="1"/>
          </p:cNvSpPr>
          <p:nvPr/>
        </p:nvSpPr>
        <p:spPr bwMode="auto">
          <a:xfrm>
            <a:off x="6084168" y="1004953"/>
            <a:ext cx="3059832" cy="1182490"/>
          </a:xfrm>
          <a:prstGeom prst="wedgeRoundRectCallout">
            <a:avLst>
              <a:gd name="adj1" fmla="val -38824"/>
              <a:gd name="adj2" fmla="val 76056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3200">
                <a:solidFill>
                  <a:schemeClr val="tx1"/>
                </a:solidFill>
                <a:latin typeface="+mn-ea"/>
                <a:ea typeface="+mn-ea"/>
              </a:rPr>
              <a:t>1元人民币可以换0.1563</a:t>
            </a:r>
            <a:r>
              <a:rPr lang="zh-CN" altLang="en-US" sz="3200">
                <a:solidFill>
                  <a:schemeClr val="tx1"/>
                </a:solidFill>
                <a:latin typeface="+mn-ea"/>
                <a:ea typeface="+mn-ea"/>
              </a:rPr>
              <a:t>美</a:t>
            </a:r>
            <a:r>
              <a:rPr lang="zh-CN" altLang="zh-CN" sz="3200">
                <a:solidFill>
                  <a:schemeClr val="tx1"/>
                </a:solidFill>
                <a:latin typeface="+mn-ea"/>
                <a:ea typeface="+mn-ea"/>
              </a:rPr>
              <a:t>元。</a:t>
            </a:r>
            <a:endParaRPr lang="en-US" altLang="zh-CN" sz="320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467544" y="5139770"/>
            <a:ext cx="54139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buNone/>
            </a:pP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从画面上你知道了哪些信息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467544" y="5724545"/>
            <a:ext cx="43204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zh-CN" sz="3200" dirty="0">
                <a:latin typeface="华文楷体" pitchFamily="2" charset="-122"/>
                <a:ea typeface="华文楷体" pitchFamily="2" charset="-122"/>
              </a:rPr>
              <a:t>要解决的问题是什么吗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3151154" y="474483"/>
            <a:ext cx="2808312" cy="73025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0" dirty="0">
                <a:ea typeface="楷体" panose="02010609060101010101" pitchFamily="49" charset="-122"/>
              </a:rPr>
              <a:t>阅读与理解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588223" y="2199317"/>
            <a:ext cx="2471174" cy="3557576"/>
          </a:xfrm>
          <a:prstGeom prst="rect">
            <a:avLst/>
          </a:prstGeom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705555" y="4640625"/>
            <a:ext cx="187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37911" name="Group 23"/>
          <p:cNvGrpSpPr/>
          <p:nvPr/>
        </p:nvGrpSpPr>
        <p:grpSpPr bwMode="auto">
          <a:xfrm>
            <a:off x="463344" y="2199317"/>
            <a:ext cx="6126510" cy="1114785"/>
            <a:chOff x="2372" y="1026"/>
            <a:chExt cx="1682" cy="907"/>
          </a:xfrm>
          <a:solidFill>
            <a:srgbClr val="FFFF00"/>
          </a:solidFill>
        </p:grpSpPr>
        <p:sp>
          <p:nvSpPr>
            <p:cNvPr id="37902" name="AutoShape 14"/>
            <p:cNvSpPr>
              <a:spLocks noChangeArrowheads="1"/>
            </p:cNvSpPr>
            <p:nvPr/>
          </p:nvSpPr>
          <p:spPr bwMode="auto">
            <a:xfrm>
              <a:off x="2372" y="1026"/>
              <a:ext cx="1682" cy="907"/>
            </a:xfrm>
            <a:prstGeom prst="wedgeRoundRectCallout">
              <a:avLst>
                <a:gd name="adj1" fmla="val 67857"/>
                <a:gd name="adj2" fmla="val 38548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7897" name="Text Box 9"/>
            <p:cNvSpPr txBox="1">
              <a:spLocks noChangeArrowheads="1"/>
            </p:cNvSpPr>
            <p:nvPr/>
          </p:nvSpPr>
          <p:spPr bwMode="auto">
            <a:xfrm>
              <a:off x="2372" y="1026"/>
              <a:ext cx="1682" cy="8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万元人民币是</a:t>
              </a:r>
              <a:r>
                <a:rPr lang="en-US" altLang="zh-CN" sz="3200" dirty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元</a:t>
              </a:r>
              <a:r>
                <a:rPr lang="en-US" altLang="zh-CN" sz="3200" dirty="0">
                  <a:solidFill>
                    <a:schemeClr val="tx1"/>
                  </a:solidFill>
                  <a:latin typeface="+mn-ea"/>
                  <a:ea typeface="+mn-ea"/>
                </a:rPr>
                <a:t>×10000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，所以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能换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的美元是</a:t>
              </a:r>
              <a:r>
                <a:rPr lang="en-US" altLang="zh-CN" sz="3200" dirty="0">
                  <a:solidFill>
                    <a:schemeClr val="tx1"/>
                  </a:solidFill>
                  <a:latin typeface="+mn-ea"/>
                  <a:ea typeface="+mn-ea"/>
                </a:rPr>
                <a:t>0.1563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元</a:t>
              </a:r>
              <a:r>
                <a:rPr lang="en-US" altLang="zh-CN" sz="3200" dirty="0">
                  <a:solidFill>
                    <a:schemeClr val="tx1"/>
                  </a:solidFill>
                  <a:latin typeface="+mn-ea"/>
                  <a:ea typeface="+mn-ea"/>
                </a:rPr>
                <a:t>×10000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。</a:t>
              </a:r>
            </a:p>
          </p:txBody>
        </p:sp>
      </p:grp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1074810" y="4782933"/>
            <a:ext cx="3405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0.1563×10000 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4192660" y="4782933"/>
            <a:ext cx="319991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=1563</a:t>
            </a:r>
            <a:r>
              <a:rPr lang="zh-CN" altLang="en-US" sz="3600" dirty="0" smtClean="0">
                <a:latin typeface="+mn-ea"/>
                <a:ea typeface="+mn-ea"/>
              </a:rPr>
              <a:t>（美元</a:t>
            </a:r>
            <a:r>
              <a:rPr lang="zh-CN" altLang="en-US" sz="3600" dirty="0">
                <a:latin typeface="+mn-ea"/>
                <a:ea typeface="+mn-ea"/>
              </a:rPr>
              <a:t>）</a:t>
            </a:r>
          </a:p>
        </p:txBody>
      </p:sp>
      <p:grpSp>
        <p:nvGrpSpPr>
          <p:cNvPr id="37912" name="Group 24"/>
          <p:cNvGrpSpPr/>
          <p:nvPr/>
        </p:nvGrpSpPr>
        <p:grpSpPr bwMode="auto">
          <a:xfrm>
            <a:off x="153429" y="3431643"/>
            <a:ext cx="7128792" cy="1223963"/>
            <a:chOff x="2562" y="2614"/>
            <a:chExt cx="1543" cy="907"/>
          </a:xfrm>
          <a:solidFill>
            <a:schemeClr val="bg1"/>
          </a:solidFill>
        </p:grpSpPr>
        <p:sp>
          <p:nvSpPr>
            <p:cNvPr id="37907" name="AutoShape 19"/>
            <p:cNvSpPr>
              <a:spLocks noChangeArrowheads="1"/>
            </p:cNvSpPr>
            <p:nvPr/>
          </p:nvSpPr>
          <p:spPr bwMode="auto">
            <a:xfrm>
              <a:off x="2562" y="2614"/>
              <a:ext cx="1543" cy="907"/>
            </a:xfrm>
            <a:prstGeom prst="wedgeRoundRectCallout">
              <a:avLst>
                <a:gd name="adj1" fmla="val 57454"/>
                <a:gd name="adj2" fmla="val -47134"/>
                <a:gd name="adj3" fmla="val 16667"/>
              </a:avLst>
            </a:prstGeom>
            <a:grpFill/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320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37906" name="Text Box 18"/>
            <p:cNvSpPr txBox="1">
              <a:spLocks noChangeArrowheads="1"/>
            </p:cNvSpPr>
            <p:nvPr/>
          </p:nvSpPr>
          <p:spPr bwMode="auto">
            <a:xfrm>
              <a:off x="2608" y="2659"/>
              <a:ext cx="1481" cy="79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根据小数点位置移动的规律计算，</a:t>
              </a:r>
              <a:r>
                <a:rPr lang="zh-CN" altLang="en-US" sz="3200" dirty="0">
                  <a:solidFill>
                    <a:srgbClr val="FF0000"/>
                  </a:solidFill>
                  <a:latin typeface="+mn-ea"/>
                  <a:ea typeface="+mn-ea"/>
                </a:rPr>
                <a:t>乘</a:t>
              </a:r>
              <a:r>
                <a:rPr lang="en-US" altLang="zh-CN" sz="3200" dirty="0">
                  <a:solidFill>
                    <a:srgbClr val="FF0000"/>
                  </a:solidFill>
                  <a:latin typeface="+mn-ea"/>
                  <a:ea typeface="+mn-ea"/>
                </a:rPr>
                <a:t>10000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，就是</a:t>
              </a:r>
              <a:r>
                <a:rPr lang="zh-CN" altLang="en-US" sz="3200" dirty="0">
                  <a:solidFill>
                    <a:srgbClr val="FF0000"/>
                  </a:solidFill>
                  <a:latin typeface="+mn-ea"/>
                  <a:ea typeface="+mn-ea"/>
                </a:rPr>
                <a:t>把小数点向右移动四位</a:t>
              </a:r>
              <a:r>
                <a:rPr lang="zh-CN" altLang="en-US" sz="3200" dirty="0">
                  <a:solidFill>
                    <a:schemeClr val="tx1"/>
                  </a:solidFill>
                  <a:latin typeface="+mn-ea"/>
                  <a:ea typeface="+mn-ea"/>
                </a:rPr>
                <a:t>。</a:t>
              </a:r>
            </a:p>
          </p:txBody>
        </p:sp>
      </p:grpSp>
      <p:sp>
        <p:nvSpPr>
          <p:cNvPr id="37916" name="Text Box 28"/>
          <p:cNvSpPr txBox="1">
            <a:spLocks noChangeArrowheads="1"/>
          </p:cNvSpPr>
          <p:nvPr/>
        </p:nvSpPr>
        <p:spPr bwMode="auto">
          <a:xfrm>
            <a:off x="564861" y="5555683"/>
            <a:ext cx="722184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答：</a:t>
            </a:r>
            <a:r>
              <a:rPr lang="en-US" altLang="zh-CN" sz="3200" dirty="0">
                <a:latin typeface="+mn-ea"/>
                <a:ea typeface="+mn-ea"/>
              </a:rPr>
              <a:t>10000</a:t>
            </a:r>
            <a:r>
              <a:rPr lang="zh-CN" altLang="en-US" sz="3200" dirty="0">
                <a:latin typeface="+mn-ea"/>
                <a:ea typeface="+mn-ea"/>
              </a:rPr>
              <a:t>元人民币可以换</a:t>
            </a:r>
            <a:r>
              <a:rPr lang="en-US" altLang="zh-CN" sz="3200" dirty="0" smtClean="0">
                <a:latin typeface="+mn-ea"/>
                <a:ea typeface="+mn-ea"/>
              </a:rPr>
              <a:t>1563</a:t>
            </a:r>
            <a:r>
              <a:rPr lang="zh-CN" altLang="en-US" sz="3200" dirty="0" smtClean="0">
                <a:latin typeface="+mn-ea"/>
                <a:ea typeface="+mn-ea"/>
              </a:rPr>
              <a:t>美元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r>
              <a:rPr lang="zh-CN" altLang="en-US" sz="3600" dirty="0">
                <a:latin typeface="+mn-ea"/>
                <a:ea typeface="+mn-ea"/>
              </a:rPr>
              <a:t> </a:t>
            </a:r>
          </a:p>
        </p:txBody>
      </p:sp>
      <p:sp>
        <p:nvSpPr>
          <p:cNvPr id="37917" name="AutoShape 29"/>
          <p:cNvSpPr>
            <a:spLocks noChangeArrowheads="1"/>
          </p:cNvSpPr>
          <p:nvPr/>
        </p:nvSpPr>
        <p:spPr bwMode="auto">
          <a:xfrm>
            <a:off x="2195736" y="1299240"/>
            <a:ext cx="6102145" cy="631473"/>
          </a:xfrm>
          <a:prstGeom prst="wedgeRoundRectCallout">
            <a:avLst>
              <a:gd name="adj1" fmla="val 42231"/>
              <a:gd name="adj2" fmla="val 13832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元人民币可以换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0.1563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元美元。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  <a:p>
            <a:pPr algn="ctr"/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3151154" y="474483"/>
            <a:ext cx="2808312" cy="73025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0" dirty="0" smtClean="0">
                <a:ea typeface="楷体" panose="02010609060101010101" pitchFamily="49" charset="-122"/>
              </a:rPr>
              <a:t>分析与解答</a:t>
            </a:r>
            <a:endParaRPr lang="zh-CN" altLang="en-US" sz="3600" b="0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3" grpId="0" autoUpdateAnimBg="0"/>
      <p:bldP spid="37904" grpId="0" autoUpdateAnimBg="0"/>
      <p:bldP spid="37916" grpId="0" autoUpdateAnimBg="0"/>
      <p:bldP spid="379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3151154" y="474483"/>
            <a:ext cx="2808312" cy="73025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0" dirty="0" smtClean="0">
                <a:ea typeface="楷体" panose="02010609060101010101" pitchFamily="49" charset="-122"/>
              </a:rPr>
              <a:t>回顾与反思</a:t>
            </a:r>
            <a:endParaRPr lang="zh-CN" altLang="en-US" sz="3600" b="0" dirty="0"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79712" y="1484784"/>
            <a:ext cx="51640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600" dirty="0" smtClean="0"/>
              <a:t>我们做得是否正确呢？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460003" y="2780928"/>
            <a:ext cx="6954501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1563</a:t>
            </a:r>
            <a:r>
              <a:rPr lang="zh-CN" altLang="zh-CN" sz="3600" dirty="0">
                <a:solidFill>
                  <a:srgbClr val="FF0000"/>
                </a:solidFill>
                <a:latin typeface="楷体_GB2312" pitchFamily="49" charset="-122"/>
              </a:rPr>
              <a:t>÷</a:t>
            </a:r>
            <a:r>
              <a:rPr lang="en-US" altLang="zh-CN" sz="3600" dirty="0">
                <a:solidFill>
                  <a:srgbClr val="FF0000"/>
                </a:solidFill>
              </a:rPr>
              <a:t>10000</a:t>
            </a:r>
            <a:r>
              <a:rPr lang="zh-CN" altLang="zh-CN" sz="3600" dirty="0">
                <a:solidFill>
                  <a:srgbClr val="FF0000"/>
                </a:solidFill>
                <a:latin typeface="楷体_GB2312" pitchFamily="49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</a:rPr>
              <a:t>0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FF0000"/>
                </a:solidFill>
              </a:rPr>
              <a:t>1563</a:t>
            </a:r>
            <a:r>
              <a:rPr lang="zh-CN" altLang="en-US" sz="3600" dirty="0">
                <a:solidFill>
                  <a:srgbClr val="FF0000"/>
                </a:solidFill>
              </a:rPr>
              <a:t>，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算对了。</a:t>
            </a: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359818" y="3789040"/>
            <a:ext cx="717262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</a:rPr>
              <a:t>0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FF0000"/>
                </a:solidFill>
              </a:rPr>
              <a:t>1563</a:t>
            </a:r>
            <a:r>
              <a:rPr lang="en-US" altLang="zh-CN" sz="3600" dirty="0">
                <a:solidFill>
                  <a:srgbClr val="FF0000"/>
                </a:solidFill>
                <a:latin typeface="楷体_GB2312" pitchFamily="49" charset="-122"/>
              </a:rPr>
              <a:t>×</a:t>
            </a:r>
            <a:r>
              <a:rPr lang="en-US" altLang="zh-CN" sz="3600" dirty="0">
                <a:solidFill>
                  <a:srgbClr val="FF0000"/>
                </a:solidFill>
              </a:rPr>
              <a:t>10000</a:t>
            </a:r>
            <a:r>
              <a:rPr lang="zh-CN" altLang="zh-CN" sz="3600" dirty="0">
                <a:solidFill>
                  <a:srgbClr val="FF0000"/>
                </a:solidFill>
                <a:latin typeface="楷体_GB2312" pitchFamily="49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</a:rPr>
              <a:t>1563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（美元</a:t>
            </a:r>
            <a:r>
              <a:rPr lang="zh-CN" altLang="en-US" sz="3600" dirty="0" smtClean="0">
                <a:solidFill>
                  <a:srgbClr val="FF0000"/>
                </a:solidFill>
                <a:latin typeface="楷体_GB2312" pitchFamily="49" charset="-122"/>
              </a:rPr>
              <a:t>）</a:t>
            </a:r>
            <a:endParaRPr lang="en-US" altLang="zh-CN" sz="3600" dirty="0" smtClean="0">
              <a:solidFill>
                <a:srgbClr val="FF0000"/>
              </a:solidFill>
              <a:latin typeface="楷体_GB2312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dirty="0">
              <a:solidFill>
                <a:srgbClr val="FF0000"/>
              </a:solidFill>
              <a:latin typeface="楷体_GB2312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答：</a:t>
            </a:r>
            <a:r>
              <a:rPr lang="en-US" altLang="zh-CN" sz="3600" dirty="0">
                <a:solidFill>
                  <a:srgbClr val="FF0000"/>
                </a:solidFill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万元人民币可以换</a:t>
            </a:r>
            <a:r>
              <a:rPr lang="en-US" altLang="zh-CN" sz="3600" dirty="0">
                <a:solidFill>
                  <a:srgbClr val="FF0000"/>
                </a:solidFill>
              </a:rPr>
              <a:t>1563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美元。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980728"/>
            <a:ext cx="8104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拿人民币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元、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元兑换美元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各能兑换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多少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美元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1574726" y="2491735"/>
            <a:ext cx="302198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0.1563×10 </a:t>
            </a:r>
            <a:endParaRPr lang="en-US" altLang="zh-CN" sz="4000" dirty="0">
              <a:latin typeface="+mn-ea"/>
              <a:ea typeface="+mn-ea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4219278" y="2491735"/>
            <a:ext cx="37914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=</a:t>
            </a:r>
            <a:r>
              <a:rPr lang="en-US" altLang="zh-CN" sz="4000" dirty="0" smtClean="0">
                <a:latin typeface="+mn-ea"/>
                <a:ea typeface="+mn-ea"/>
              </a:rPr>
              <a:t>1.563</a:t>
            </a:r>
            <a:r>
              <a:rPr lang="zh-CN" altLang="en-US" sz="4000" dirty="0" smtClean="0">
                <a:latin typeface="+mn-ea"/>
                <a:ea typeface="+mn-ea"/>
              </a:rPr>
              <a:t>（美元</a:t>
            </a:r>
            <a:r>
              <a:rPr lang="zh-CN" altLang="en-US" sz="4000" dirty="0">
                <a:latin typeface="+mn-ea"/>
                <a:ea typeface="+mn-ea"/>
              </a:rPr>
              <a:t>）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527360" y="3717032"/>
            <a:ext cx="328006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0.1563×100 </a:t>
            </a:r>
            <a:endParaRPr lang="en-US" altLang="zh-CN" sz="4000" dirty="0">
              <a:latin typeface="+mn-ea"/>
              <a:ea typeface="+mn-ea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4463493" y="3717032"/>
            <a:ext cx="37914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+mn-ea"/>
                <a:ea typeface="+mn-ea"/>
              </a:rPr>
              <a:t>=</a:t>
            </a:r>
            <a:r>
              <a:rPr lang="en-US" altLang="zh-CN" sz="4000" dirty="0" smtClean="0">
                <a:latin typeface="+mn-ea"/>
                <a:ea typeface="+mn-ea"/>
              </a:rPr>
              <a:t>15.63</a:t>
            </a:r>
            <a:r>
              <a:rPr lang="zh-CN" altLang="en-US" sz="4000" dirty="0" smtClean="0">
                <a:latin typeface="+mn-ea"/>
                <a:ea typeface="+mn-ea"/>
              </a:rPr>
              <a:t>（美元</a:t>
            </a:r>
            <a:r>
              <a:rPr lang="zh-CN" altLang="en-US" sz="4000" dirty="0">
                <a:latin typeface="+mn-ea"/>
                <a:ea typeface="+mn-ea"/>
              </a:rPr>
              <a:t>）</a:t>
            </a:r>
          </a:p>
        </p:txBody>
      </p:sp>
      <p:sp>
        <p:nvSpPr>
          <p:cNvPr id="11" name="矩形 10"/>
          <p:cNvSpPr/>
          <p:nvPr/>
        </p:nvSpPr>
        <p:spPr>
          <a:xfrm>
            <a:off x="1187624" y="4797152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楷体_GB2312" pitchFamily="49" charset="-122"/>
              </a:rPr>
              <a:t>答</a:t>
            </a:r>
            <a:r>
              <a:rPr lang="zh-CN" altLang="en-US" sz="3600" dirty="0" smtClean="0">
                <a:solidFill>
                  <a:srgbClr val="C00000"/>
                </a:solidFill>
                <a:latin typeface="楷体_GB2312" pitchFamily="49" charset="-122"/>
              </a:rPr>
              <a:t>：</a:t>
            </a:r>
            <a:r>
              <a:rPr lang="en-US" altLang="zh-CN" sz="3600" dirty="0" smtClean="0">
                <a:solidFill>
                  <a:srgbClr val="C00000"/>
                </a:solidFill>
              </a:rPr>
              <a:t>10</a:t>
            </a:r>
            <a:r>
              <a:rPr lang="zh-CN" altLang="en-US" sz="3600" dirty="0" smtClean="0">
                <a:solidFill>
                  <a:srgbClr val="C00000"/>
                </a:solidFill>
                <a:latin typeface="楷体_GB2312" pitchFamily="49" charset="-122"/>
              </a:rPr>
              <a:t>元</a:t>
            </a:r>
            <a:r>
              <a:rPr lang="zh-CN" altLang="en-US" sz="3600" dirty="0">
                <a:solidFill>
                  <a:srgbClr val="C00000"/>
                </a:solidFill>
                <a:latin typeface="楷体_GB2312" pitchFamily="49" charset="-122"/>
              </a:rPr>
              <a:t>人民币可以换</a:t>
            </a:r>
            <a:r>
              <a:rPr lang="en-US" altLang="zh-CN" sz="3600" dirty="0" smtClean="0">
                <a:solidFill>
                  <a:srgbClr val="C00000"/>
                </a:solidFill>
              </a:rPr>
              <a:t>1.563</a:t>
            </a:r>
            <a:r>
              <a:rPr lang="zh-CN" altLang="en-US" sz="3600" dirty="0">
                <a:solidFill>
                  <a:srgbClr val="C00000"/>
                </a:solidFill>
                <a:latin typeface="楷体_GB2312" pitchFamily="49" charset="-122"/>
              </a:rPr>
              <a:t>美元</a:t>
            </a:r>
            <a:r>
              <a:rPr lang="zh-CN" altLang="en-US" sz="3600" dirty="0" smtClean="0">
                <a:solidFill>
                  <a:srgbClr val="C00000"/>
                </a:solidFill>
                <a:latin typeface="楷体_GB2312" pitchFamily="49" charset="-122"/>
              </a:rPr>
              <a:t>。</a:t>
            </a:r>
            <a:r>
              <a:rPr lang="en-US" altLang="zh-CN" sz="3600" dirty="0" smtClean="0">
                <a:solidFill>
                  <a:srgbClr val="C00000"/>
                </a:solidFill>
              </a:rPr>
              <a:t>100</a:t>
            </a:r>
            <a:r>
              <a:rPr lang="zh-CN" altLang="en-US" sz="3600" dirty="0">
                <a:solidFill>
                  <a:srgbClr val="C00000"/>
                </a:solidFill>
                <a:latin typeface="楷体_GB2312" pitchFamily="49" charset="-122"/>
              </a:rPr>
              <a:t>元人民币可以换</a:t>
            </a:r>
            <a:r>
              <a:rPr lang="en-US" altLang="zh-CN" sz="3600" dirty="0" smtClean="0">
                <a:solidFill>
                  <a:srgbClr val="C00000"/>
                </a:solidFill>
              </a:rPr>
              <a:t>15.63</a:t>
            </a:r>
            <a:r>
              <a:rPr lang="zh-CN" altLang="en-US" sz="3600" dirty="0">
                <a:solidFill>
                  <a:srgbClr val="C00000"/>
                </a:solidFill>
                <a:latin typeface="楷体_GB2312" pitchFamily="49" charset="-122"/>
              </a:rPr>
              <a:t>美元</a:t>
            </a:r>
            <a:r>
              <a:rPr lang="zh-CN" altLang="en-US" sz="3600" dirty="0" smtClean="0">
                <a:solidFill>
                  <a:srgbClr val="C00000"/>
                </a:solidFill>
                <a:latin typeface="楷体_GB2312" pitchFamily="49" charset="-122"/>
              </a:rPr>
              <a:t>。</a:t>
            </a:r>
            <a:endParaRPr lang="zh-CN" altLang="en-US" sz="3600" dirty="0">
              <a:solidFill>
                <a:srgbClr val="C0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9770" y="1153755"/>
            <a:ext cx="2397239" cy="17020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1190" y="2582103"/>
            <a:ext cx="2757827" cy="8057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108" t="21419" r="27313" b="20622"/>
          <a:stretch>
            <a:fillRect/>
          </a:stretch>
        </p:blipFill>
        <p:spPr>
          <a:xfrm>
            <a:off x="5712895" y="1076441"/>
            <a:ext cx="1152128" cy="16059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4493" y="2582103"/>
            <a:ext cx="2757827" cy="8057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13153" y="2751952"/>
            <a:ext cx="2095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i="1" dirty="0" smtClean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本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076" y="2711399"/>
            <a:ext cx="188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i="1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支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622647" y="4707690"/>
            <a:ext cx="65416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本笔记本需要花多少钱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5142" y="3501008"/>
            <a:ext cx="51619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支铅笔要花多少钱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314206" y="4027154"/>
            <a:ext cx="20425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0.8×10 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4089450" y="4040781"/>
            <a:ext cx="20393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=8</a:t>
            </a:r>
            <a:r>
              <a:rPr lang="zh-CN" altLang="en-US" sz="3600" dirty="0" smtClean="0">
                <a:latin typeface="+mn-ea"/>
                <a:ea typeface="+mn-ea"/>
              </a:rPr>
              <a:t>（</a:t>
            </a:r>
            <a:r>
              <a:rPr lang="zh-CN" altLang="en-US" sz="3600" dirty="0">
                <a:latin typeface="+mn-ea"/>
                <a:ea typeface="+mn-ea"/>
              </a:rPr>
              <a:t>元）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369738" y="5410998"/>
            <a:ext cx="22749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3.4×100 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4328753" y="5426992"/>
            <a:ext cx="2504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+mn-ea"/>
                <a:ea typeface="+mn-ea"/>
              </a:rPr>
              <a:t>=340</a:t>
            </a:r>
            <a:r>
              <a:rPr lang="zh-CN" altLang="en-US" sz="3600" dirty="0" smtClean="0">
                <a:latin typeface="+mn-ea"/>
                <a:ea typeface="+mn-ea"/>
              </a:rPr>
              <a:t>（</a:t>
            </a:r>
            <a:r>
              <a:rPr lang="zh-CN" altLang="en-US" sz="3600" dirty="0">
                <a:latin typeface="+mn-ea"/>
                <a:ea typeface="+mn-ea"/>
              </a:rPr>
              <a:t>元）</a:t>
            </a:r>
          </a:p>
        </p:txBody>
      </p:sp>
      <p:pic>
        <p:nvPicPr>
          <p:cNvPr id="17" name="Picture 34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8">
            <a:hlinkClick r:id="" action="ppaction://hlinkshowjump?jump=firstslide">
              <a:snd r:embed="rId8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5" grpId="0" autoUpdateAnimBg="0"/>
      <p:bldP spid="16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1341</Words>
  <Application>WPS 演示</Application>
  <PresentationFormat>全屏显示(4:3)</PresentationFormat>
  <Paragraphs>261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650</cp:revision>
  <dcterms:created xsi:type="dcterms:W3CDTF">2015-11-21T07:20:00Z</dcterms:created>
  <dcterms:modified xsi:type="dcterms:W3CDTF">2021-11-01T03:31:34Z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